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460AA2-30A3-481E-A4BA-A1A18280B386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0"/>
      <dgm:spPr/>
    </dgm:pt>
    <dgm:pt modelId="{C37C9646-E873-4168-B479-AB74E5A4727D}" type="pres">
      <dgm:prSet presAssocID="{E2460AA2-30A3-481E-A4BA-A1A18280B386}" presName="composite" presStyleCnt="0">
        <dgm:presLayoutVars>
          <dgm:chMax val="3"/>
          <dgm:animLvl val="lvl"/>
          <dgm:resizeHandles val="exact"/>
        </dgm:presLayoutVars>
      </dgm:prSet>
      <dgm:spPr/>
    </dgm:pt>
  </dgm:ptLst>
  <dgm:cxnLst>
    <dgm:cxn modelId="{2E4B51EA-A982-4C46-980D-5E185EC0511F}" type="presOf" srcId="{E2460AA2-30A3-481E-A4BA-A1A18280B386}" destId="{C37C9646-E873-4168-B479-AB74E5A4727D}" srcOrd="0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F98E6-CB75-46F7-A394-A7CB2F12CB78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7ABE4-D0DC-417E-8788-55467C9B7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712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7ABE4-D0DC-417E-8788-55467C9B7CF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209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7ABE4-D0DC-417E-8788-55467C9B7CF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05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7ABE4-D0DC-417E-8788-55467C9B7CF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362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9184EA3-A5CE-4DBF-ACA1-173F4FFE54EA}" type="datetimeFigureOut">
              <a:rPr lang="ru-RU" smtClean="0"/>
              <a:t>05.12.2013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ED26C1-4077-4A03-9E5A-1448DD0543B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3608" y="2708920"/>
            <a:ext cx="6400800" cy="2976736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«Система мониторинга качества дошкольного образования»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1268760"/>
            <a:ext cx="532859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ПРОЕКТ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264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  <a:tabLst>
                <a:tab pos="1543050" algn="l"/>
              </a:tabLst>
            </a:pPr>
            <a:r>
              <a:rPr lang="ru-RU" sz="2800" b="1" i="1" dirty="0" smtClean="0">
                <a:latin typeface="Calibri"/>
                <a:ea typeface="Times New Roman"/>
                <a:cs typeface="Times New Roman"/>
              </a:rPr>
              <a:t>Принцип </a:t>
            </a:r>
            <a:r>
              <a:rPr lang="ru-RU" sz="2800" b="1" i="1" dirty="0">
                <a:latin typeface="Calibri"/>
                <a:ea typeface="Times New Roman"/>
                <a:cs typeface="Times New Roman"/>
              </a:rPr>
              <a:t>социально-нормативной обусловленности</a:t>
            </a:r>
            <a:r>
              <a:rPr lang="ru-RU" sz="2800" dirty="0">
                <a:latin typeface="Calibri"/>
                <a:ea typeface="Times New Roman"/>
                <a:cs typeface="Times New Roman"/>
              </a:rPr>
              <a:t> - </a:t>
            </a:r>
            <a:r>
              <a:rPr lang="ru-RU" sz="2800" b="1" i="1" dirty="0" smtClean="0">
                <a:latin typeface="Calibri"/>
                <a:ea typeface="Times New Roman"/>
                <a:cs typeface="Times New Roman"/>
              </a:rPr>
              <a:t>информация </a:t>
            </a:r>
            <a:r>
              <a:rPr lang="ru-RU" sz="2800" b="1" i="1" dirty="0">
                <a:latin typeface="Calibri"/>
                <a:ea typeface="Times New Roman"/>
                <a:cs typeface="Times New Roman"/>
              </a:rPr>
              <a:t>должна отражать уровень и качество реализации требований Государственных образовательных стандартов.</a:t>
            </a:r>
            <a:endParaRPr lang="ru-RU" sz="2800" dirty="0"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89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68152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 smtClean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</a:br>
            <a:r>
              <a:rPr lang="ru-RU" b="1" i="1" dirty="0" smtClean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ИНФОРМАЦИОННЫЙ </a:t>
            </a:r>
            <a:r>
              <a:rPr lang="ru-RU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ФОНД МАНИТОРИНГА</a:t>
            </a:r>
            <a:r>
              <a:rPr lang="ru-RU" dirty="0">
                <a:latin typeface="Calibri"/>
                <a:ea typeface="Times New Roman"/>
                <a:cs typeface="Times New Roman"/>
              </a:rPr>
              <a:t/>
            </a:r>
            <a:br>
              <a:rPr lang="ru-RU" dirty="0">
                <a:latin typeface="Calibri"/>
                <a:ea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043608" y="2924944"/>
            <a:ext cx="259228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effectLst/>
                <a:latin typeface="Calibri"/>
                <a:ea typeface="Times New Roman"/>
                <a:cs typeface="Times New Roman"/>
              </a:rPr>
              <a:t>Анкетирование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419872" y="4581128"/>
            <a:ext cx="266429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smtClean="0">
                <a:effectLst/>
                <a:latin typeface="Calibri"/>
                <a:ea typeface="Times New Roman"/>
                <a:cs typeface="Times New Roman"/>
              </a:rPr>
              <a:t> Фиксационные карты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292080" y="2852936"/>
            <a:ext cx="2520280" cy="1130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 smtClean="0">
                <a:effectLst/>
                <a:latin typeface="Calibri"/>
                <a:ea typeface="Times New Roman"/>
                <a:cs typeface="Times New Roman"/>
              </a:rPr>
              <a:t>Тестирование</a:t>
            </a:r>
            <a:endParaRPr lang="ru-RU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177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Calibri"/>
                <a:ea typeface="Times New Roman"/>
                <a:cs typeface="Times New Roman"/>
              </a:rPr>
              <a:t>                                                                       </a:t>
            </a:r>
            <a:r>
              <a:rPr lang="ru-RU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ЭТАПЫ МОНИТОРИНГА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1988840"/>
            <a:ext cx="302433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1.Подготовительный- подбор диагностического инструментария, обоснование сроков проведения  мониторинговой деятельности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92080" y="1916832"/>
            <a:ext cx="28803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2.Диагностика- моделирующий – сбор фактического материала с помощью раннее подобранных и разработанных методик 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3501008"/>
            <a:ext cx="302433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3.Формирующий - обработка и обобщение полученной информации, оценка динамики достижений, выявления позитивного проблемных зон в деятельности ДОУ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78565" y="3501008"/>
            <a:ext cx="288032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sz="11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4.Диагностика –корректирующий  –прогнозирование дальнейших тенденций развития ДОУ, определение перспектив развития </a:t>
            </a:r>
            <a:endParaRPr lang="ru-RU" sz="1100" b="1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75856" y="4941168"/>
            <a:ext cx="2520280" cy="127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5.Итоговое - обобщающий содержательно- технологические разработки конкретных мер по повышению качества работы (индивидуальные карты, программы коррекции, рекомендации)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4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1543050" algn="l"/>
              </a:tabLst>
            </a:pPr>
            <a:r>
              <a:rPr lang="ru-RU" b="1" i="1" dirty="0">
                <a:latin typeface="Calibri"/>
                <a:ea typeface="Times New Roman"/>
                <a:cs typeface="Times New Roman"/>
              </a:rPr>
              <a:t>Диагностический инструментарий , а также  пояснительные материалы и приложения для  осуществления  процесса сбора, обработки и обобщения полученных данных с последующим их отражением в виде схем, таблиц, фиксационных карт, гистограмм. Используются  низко формализованные (наблюдение, беседа)  и высоко формализованные (тесты), методы, обеспечивающие объективность  и точность  получаемых данных тематический контроль, оперативный. </a:t>
            </a:r>
            <a:endParaRPr lang="ru-RU" dirty="0">
              <a:latin typeface="Calibri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5434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sz="3200" b="1" i="1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ru-RU" sz="3200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ИНФОРМАЦИОННО _  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МЕТОДИЧЕСКОЕ </a:t>
            </a:r>
            <a:r>
              <a:rPr lang="ru-RU" sz="3200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ОБЕСПЕЧЕНИЕ МОНИТОРИНГА ВКЛЮЧАЕТ:</a:t>
            </a:r>
            <a:r>
              <a:rPr lang="ru-RU" sz="320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38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829805"/>
              </p:ext>
            </p:extLst>
          </p:nvPr>
        </p:nvGraphicFramePr>
        <p:xfrm>
          <a:off x="395536" y="1988840"/>
          <a:ext cx="8208911" cy="4270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2520280"/>
                <a:gridCol w="2376263"/>
              </a:tblGrid>
              <a:tr h="865043">
                <a:tc>
                  <a:txBody>
                    <a:bodyPr/>
                    <a:lstStyle/>
                    <a:p>
                      <a:r>
                        <a:rPr kumimoji="0" lang="ru-RU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j-cs"/>
                        </a:rPr>
                        <a:t>Критерий качества образования</a:t>
                      </a:r>
                      <a:r>
                        <a:rPr kumimoji="0" lang="ru-RU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j-cs"/>
                        </a:rPr>
                        <a:t>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              Показатели удовлетворённости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2290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Положительная оценка респондентов</a:t>
                      </a:r>
                      <a:r>
                        <a:rPr lang="ru-RU" sz="1400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Отрицательная оценка респондентов</a:t>
                      </a:r>
                      <a:r>
                        <a:rPr lang="ru-RU" sz="1400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26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Родители 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61271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Психологический климат 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1.Преобладание положительных эмоций от нахождения в детском саду (гордость за ребёнка, спокойствие.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2.Наличие условий для развития ребёнка и укрепления физического и психического здоровья.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Частые жалобы  ребёнка на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недомогание  и плохое  самочувствие.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2.Отсутствие контактов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педагогами у каждого пятого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родителя.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Не систематична работа по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адаптации детей.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Отсутствие информации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травмах, изменениях в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состоянии здоровья ребенка,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794528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sz="3600" b="1" i="1" dirty="0" smtClean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ru-RU" sz="2700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КРИТЕРИИ И ПОКАЗАТЕЛИ УДОВЛЕТВОРЁННОСТИ РОДИТЕЛЕЙ  И ШКОЛЫ КАЧЕСТВОМ ОБРАЗОВАТЕЛЬНЫХ УСЛУГ В ДОУ</a:t>
            </a:r>
            <a:r>
              <a:rPr lang="ru-RU" sz="270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sz="270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</a:br>
            <a:endParaRPr lang="ru-RU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26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032366"/>
              </p:ext>
            </p:extLst>
          </p:nvPr>
        </p:nvGraphicFramePr>
        <p:xfrm>
          <a:off x="179511" y="548681"/>
          <a:ext cx="8712968" cy="4504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0608"/>
                <a:gridCol w="2528421"/>
                <a:gridCol w="2383939"/>
              </a:tblGrid>
              <a:tr h="1239838">
                <a:tc>
                  <a:txBody>
                    <a:bodyPr/>
                    <a:lstStyle/>
                    <a:p>
                      <a:r>
                        <a:rPr kumimoji="0" lang="ru-RU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j-cs"/>
                        </a:rPr>
                        <a:t> 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Проводится специальная работа по адаптации детей.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5. Своевременное информирование родителей  </a:t>
                      </a:r>
                      <a:r>
                        <a:rPr lang="ru-RU" sz="1000" b="1" kern="1200" dirty="0">
                          <a:solidFill>
                            <a:srgbClr val="FFFFFF"/>
                          </a:solidFill>
                          <a:effectLst/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0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травмах, изменениях в состоянии здоровья ребенка, его привычках в еде и т. д.</a:t>
                      </a: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6102">
                <a:tc>
                  <a:txBody>
                    <a:bodyPr/>
                    <a:lstStyle/>
                    <a:p>
                      <a:r>
                        <a:rPr lang="ru-RU" sz="14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Профессиональная подготовка педагогов 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1.Наличие большого авторитета у некоторых воспитателей.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2.Доброжелательное отношение педагогов к ребёнку.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В большинстве случаев учителя прислушиваются к мнению родителей и  учитывают его.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Не всегда объективно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 справедливо происходит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оценивание достигнутых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ребёнком результатов.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Недостаточно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учитываются индивидуальные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601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Качество знаний воспитанников </a:t>
                      </a:r>
                    </a:p>
                    <a:p>
                      <a:pPr algn="ctr"/>
                      <a:endParaRPr lang="ru-RU" sz="1400" b="1" i="1" kern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/>
                      <a:endParaRPr lang="ru-RU" sz="1400" b="1" i="1" kern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/>
                      <a:endParaRPr lang="ru-RU" sz="1400" b="1" i="1" kern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/>
                      <a:endParaRPr lang="ru-RU" sz="1400" b="1" i="1" kern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/>
                      <a:endParaRPr lang="ru-RU" sz="1400" b="1" i="1" kern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/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Подбор необходимых методов  обучения и  воспитательного взаимодействия. 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2.Включение качества знаний в число базовых критериев качества дошкольного образования.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1.Неудовлетворенность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качеством знаний  ребёнка.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8155341"/>
              </p:ext>
            </p:extLst>
          </p:nvPr>
        </p:nvGraphicFramePr>
        <p:xfrm>
          <a:off x="323850" y="620688"/>
          <a:ext cx="8569326" cy="5654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9958"/>
                <a:gridCol w="3024336"/>
                <a:gridCol w="3025032"/>
              </a:tblGrid>
              <a:tr h="1835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Качество материально-технической и учебно-методической базы детского сада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 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Дошкольное учреждение оснащено необходимым оборудованием  в соответствии с ФГТ.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1Дошкольное учреждение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не достаточно оснащено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необходимым оборудованием 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ФГТ.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/>
                </a:tc>
              </a:tr>
              <a:tr h="396351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Школа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48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Взаимодействие с педагогами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345" indent="-3473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1.Ознакомление  педагогов ДОУ с требованиями ФГОС к выпускнику.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7345" indent="-3473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Совместное обсуждение  </a:t>
                      </a:r>
                      <a:r>
                        <a:rPr lang="ru-RU" sz="1100" b="1" i="1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критериев“портрета</a:t>
                      </a: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выпускника”), поиск путей их разрешения.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7345" indent="-3473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3.Изучение и обмен образовательных технологий, используемых педагогами ДОУ и школы.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7345" indent="-3473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4.Заключение договоров о совестном сотрудничестве.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Недостаточная 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осведомлённость  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педагогов ДОУ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 требованиями 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ФГОС к выпускнику.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Отсутствие  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поиска путей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разрешения </a:t>
                      </a:r>
                      <a:r>
                        <a:rPr lang="ru-RU" sz="11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проблемы</a:t>
                      </a: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Отсутствие заключённых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договоров  о совестном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сотрудничестве.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Работа с родителями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   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47345" indent="-3473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Получение информации, необходимой для подготовки детей к школе.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7345" indent="-3473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2.Консультирование родителей по вопросам своевременного развития детей для успешного обучения в школе. 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1.Отсутствие информации  у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ДОУ необходимой для подготовки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детей к школе.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61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  <a:tabLst>
                <a:tab pos="1543050" algn="l"/>
              </a:tabLst>
            </a:pPr>
            <a:r>
              <a:rPr lang="ru-RU" b="1" i="1" dirty="0">
                <a:latin typeface="Calibri"/>
                <a:ea typeface="Times New Roman"/>
                <a:cs typeface="Times New Roman"/>
              </a:rPr>
              <a:t>1.    Общая проблема для всех способов – определение оптимальных критериев и показателей. Единого, универсального, абсолютного критерия оценки качества образовательной работы ДОУ не существует. </a:t>
            </a:r>
            <a:endParaRPr lang="ru-RU" sz="4000" dirty="0">
              <a:latin typeface="Calibri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  <a:tabLst>
                <a:tab pos="1543050" algn="l"/>
              </a:tabLst>
            </a:pPr>
            <a:r>
              <a:rPr lang="ru-RU" b="1" i="1" dirty="0">
                <a:latin typeface="Calibri"/>
                <a:ea typeface="Times New Roman"/>
                <a:cs typeface="Times New Roman"/>
              </a:rPr>
              <a:t>2.    На определенных этапах мониторинг, диагностика и экспертиза дополняют друг друга. Это дает возможность получить разносторонние сведения о качестве образовательной деятельности в ДОУ, а также отразить динамику развития </a:t>
            </a:r>
            <a:r>
              <a:rPr lang="ru-RU" b="1" i="1" dirty="0" err="1">
                <a:latin typeface="Calibri"/>
                <a:ea typeface="Times New Roman"/>
                <a:cs typeface="Times New Roman"/>
              </a:rPr>
              <a:t>воспитательно</a:t>
            </a:r>
            <a:r>
              <a:rPr lang="ru-RU" b="1" i="1" dirty="0">
                <a:latin typeface="Calibri"/>
                <a:ea typeface="Times New Roman"/>
                <a:cs typeface="Times New Roman"/>
              </a:rPr>
              <a:t>-образовательного процесса в ходе организации сотрудничества с родителями. Рабочие механизмы постоянно меняются, дополняются, корректируются</a:t>
            </a:r>
            <a:r>
              <a:rPr lang="ru-RU" b="1" i="1" dirty="0" smtClean="0">
                <a:latin typeface="Calibri"/>
                <a:ea typeface="Times New Roman"/>
                <a:cs typeface="Times New Roman"/>
              </a:rPr>
              <a:t>.</a:t>
            </a:r>
            <a:r>
              <a:rPr lang="ru-RU" b="1" i="1" dirty="0">
                <a:latin typeface="Calibri"/>
                <a:ea typeface="Times New Roman"/>
                <a:cs typeface="Times New Roman"/>
              </a:rPr>
              <a:t> </a:t>
            </a:r>
            <a:endParaRPr lang="ru-RU" sz="4000" dirty="0">
              <a:latin typeface="Calibri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  <a:tabLst>
                <a:tab pos="1543050" algn="l"/>
              </a:tabLst>
            </a:pPr>
            <a:r>
              <a:rPr lang="ru-RU" b="1" i="1" dirty="0">
                <a:latin typeface="Calibri"/>
                <a:ea typeface="Times New Roman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Проблема мониторинга</a:t>
            </a:r>
            <a:r>
              <a:rPr lang="ru-RU" b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 </a:t>
            </a:r>
            <a:endParaRPr lang="ru-RU" sz="6600" dirty="0">
              <a:solidFill>
                <a:srgbClr val="FF000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574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225953"/>
              </p:ext>
            </p:extLst>
          </p:nvPr>
        </p:nvGraphicFramePr>
        <p:xfrm>
          <a:off x="871538" y="2674938"/>
          <a:ext cx="7408863" cy="3406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102"/>
                <a:gridCol w="3168352"/>
                <a:gridCol w="3780409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Критерий</a:t>
                      </a: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Показатель, максимальный балл по критерию</a:t>
                      </a:r>
                      <a:r>
                        <a:rPr lang="ru-RU" sz="11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Удовлетворённость родителей (законных представителей качеством образовательных услуг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1.Отсутствие </a:t>
                      </a: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обоснованных подтвержденных обращений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граждан в органы государственной власти, местного 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самоуправления, общественные организации СМИ по 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фактам нарушений прав граждан в данном ДОУ (последние 3 года) .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2.Наличие </a:t>
                      </a: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позитивных отзывов о деятельности данного учреждения.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7345" indent="-3473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  Родители удовлетворены </a:t>
                      </a:r>
                      <a:r>
                        <a:rPr lang="ru-RU" sz="1200" b="1" i="1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качеством</a:t>
                      </a:r>
                      <a:r>
                        <a:rPr lang="ru-RU" sz="1200" b="1" i="1" kern="1200" baseline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i="1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образовательных</a:t>
                      </a:r>
                      <a:r>
                        <a:rPr lang="ru-RU" sz="1200" b="0" i="0" kern="1200" baseline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1200" b="1" i="1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услуг</a:t>
                      </a:r>
                    </a:p>
                    <a:p>
                      <a:pPr marL="347345" indent="-3473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дошкольного образовательного учреждения.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7345" indent="-3473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Баллы выставляются от 0 до 3.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8002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lvl="0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tabLst>
                <a:tab pos="1543050" algn="l"/>
              </a:tabLst>
            </a:pPr>
            <a:r>
              <a:rPr lang="ru-RU" sz="1700" b="1" i="1" dirty="0" smtClean="0">
                <a:ln/>
                <a:solidFill>
                  <a:schemeClr val="accent3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ru-RU" sz="2700" b="1" i="1" dirty="0">
                <a:ln/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Критерии и показатели оценки качества дошкольного образования на уровне дошкольного образовательного учреждения. </a:t>
            </a:r>
            <a:endParaRPr lang="ru-RU" sz="2700" b="1" dirty="0">
              <a:ln/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59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1543050" algn="l"/>
              </a:tabLst>
            </a:pPr>
            <a:r>
              <a:rPr lang="ru-RU" sz="5400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Спасибо за внимание</a:t>
            </a:r>
            <a:endParaRPr lang="ru-RU" sz="5400" dirty="0">
              <a:solidFill>
                <a:srgbClr val="FF0000"/>
              </a:solidFill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200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708920"/>
            <a:ext cx="7408333" cy="345069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600" b="1" i="1" dirty="0" smtClean="0">
                <a:latin typeface="Calibri"/>
                <a:ea typeface="Times New Roman"/>
                <a:cs typeface="Times New Roman"/>
              </a:rPr>
              <a:t> Тема: «Мониторинг </a:t>
            </a:r>
            <a:r>
              <a:rPr lang="ru-RU" sz="3600" b="1" dirty="0">
                <a:latin typeface="Calibri"/>
                <a:ea typeface="Times New Roman"/>
                <a:cs typeface="Times New Roman"/>
              </a:rPr>
              <a:t/>
            </a:r>
            <a:br>
              <a:rPr lang="ru-RU" sz="3600" b="1" dirty="0">
                <a:latin typeface="Calibri"/>
                <a:ea typeface="Times New Roman"/>
                <a:cs typeface="Times New Roman"/>
              </a:rPr>
            </a:br>
            <a:r>
              <a:rPr lang="ru-RU" sz="3600" b="1" i="1" dirty="0">
                <a:latin typeface="Calibri"/>
                <a:ea typeface="Times New Roman"/>
                <a:cs typeface="Times New Roman"/>
              </a:rPr>
              <a:t>удовлетворенности  родителей  и социума  образовательной деятельностью ДОУ»</a:t>
            </a:r>
            <a:endParaRPr lang="ru-RU" sz="3600" b="1" dirty="0">
              <a:latin typeface="Calibri"/>
              <a:ea typeface="Times New Roman"/>
              <a:cs typeface="Times New Roman"/>
            </a:endParaRPr>
          </a:p>
          <a:p>
            <a:pPr algn="ctr"/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1570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0" lvl="2">
              <a:lnSpc>
                <a:spcPct val="115000"/>
              </a:lnSpc>
              <a:spcAft>
                <a:spcPts val="1000"/>
              </a:spcAft>
              <a:buFont typeface="Wingdings"/>
              <a:buChar char=""/>
              <a:tabLst>
                <a:tab pos="1371600" algn="l"/>
                <a:tab pos="1666875" algn="l"/>
              </a:tabLst>
            </a:pPr>
            <a:r>
              <a:rPr lang="ru-RU" sz="2800" b="1" i="1" dirty="0" smtClean="0">
                <a:latin typeface="Calibri"/>
                <a:ea typeface="Times New Roman"/>
                <a:cs typeface="Times New Roman"/>
              </a:rPr>
              <a:t>изучение </a:t>
            </a:r>
            <a:r>
              <a:rPr lang="ru-RU" sz="2800" b="1" i="1" dirty="0">
                <a:latin typeface="Calibri"/>
                <a:ea typeface="Times New Roman"/>
                <a:cs typeface="Times New Roman"/>
              </a:rPr>
              <a:t>удовлетворённости  родителей и социума качеством образовательных услуг в дошкольном учреждении</a:t>
            </a:r>
            <a:endParaRPr lang="ru-RU" sz="2800" dirty="0"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08112"/>
          </a:xfrm>
        </p:spPr>
        <p:txBody>
          <a:bodyPr>
            <a:noAutofit/>
          </a:bodyPr>
          <a:lstStyle/>
          <a:p>
            <a:pPr marL="274320" lvl="0" indent="-274320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tabLst>
                <a:tab pos="1666875" algn="l"/>
              </a:tabLst>
            </a:pPr>
            <a:r>
              <a:rPr lang="ru-RU" sz="4800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ЦЕЛЬ МОНИТОРИНГА :                  </a:t>
            </a:r>
            <a:r>
              <a:rPr lang="ru-RU" sz="480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sz="4800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</a:b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2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"/>
              <a:tabLst>
                <a:tab pos="457200" algn="l"/>
              </a:tabLst>
            </a:pPr>
            <a:r>
              <a:rPr lang="ru-RU" b="1" i="1" dirty="0">
                <a:latin typeface="Calibri"/>
                <a:ea typeface="Times New Roman"/>
                <a:cs typeface="Times New Roman"/>
              </a:rPr>
              <a:t>подобрать диагностический инструментарий, для определения удовлетворённости родителей и окружающего социума услугами ДОУ;</a:t>
            </a:r>
            <a:endParaRPr lang="ru-RU" b="1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"/>
              <a:tabLst>
                <a:tab pos="457200" algn="l"/>
                <a:tab pos="1543050" algn="l"/>
              </a:tabLst>
            </a:pPr>
            <a:r>
              <a:rPr lang="ru-RU" b="1" i="1" dirty="0">
                <a:latin typeface="Calibri"/>
                <a:ea typeface="Times New Roman"/>
                <a:cs typeface="Times New Roman"/>
              </a:rPr>
              <a:t>определить степень удовлетворённости качеством предоставляемых образовательных услуг;</a:t>
            </a:r>
            <a:endParaRPr lang="ru-RU" b="1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"/>
              <a:tabLst>
                <a:tab pos="457200" algn="l"/>
                <a:tab pos="1543050" algn="l"/>
              </a:tabLst>
            </a:pPr>
            <a:r>
              <a:rPr lang="ru-RU" b="1" i="1" dirty="0">
                <a:latin typeface="Calibri"/>
                <a:ea typeface="Times New Roman"/>
                <a:cs typeface="Times New Roman"/>
              </a:rPr>
              <a:t>разработать рекомендации по улучшению качества предоставляемых образовательных услуг. </a:t>
            </a:r>
            <a:endParaRPr lang="ru-RU" b="1" dirty="0">
              <a:latin typeface="Calibri"/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  <a:tab pos="1543050" algn="l"/>
              </a:tabLst>
            </a:pPr>
            <a:endParaRPr lang="ru-RU" b="1" dirty="0"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666875" algn="l"/>
              </a:tabLst>
            </a:pPr>
            <a:r>
              <a:rPr lang="ru-RU" b="1" i="1" dirty="0" smtClean="0">
                <a:latin typeface="Calibri"/>
                <a:ea typeface="Times New Roman"/>
                <a:cs typeface="Times New Roman"/>
              </a:rPr>
              <a:t>                                                        </a:t>
            </a:r>
            <a:r>
              <a:rPr lang="ru-RU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ЗАДАЧИ МОНИТОРИНГА</a:t>
            </a:r>
            <a:r>
              <a:rPr lang="ru-RU" dirty="0">
                <a:latin typeface="Calibri"/>
                <a:ea typeface="Times New Roman"/>
                <a:cs typeface="Times New Roman"/>
              </a:rPr>
              <a:t/>
            </a:r>
            <a:br>
              <a:rPr lang="ru-RU" dirty="0">
                <a:latin typeface="Calibri"/>
                <a:ea typeface="Times New Roman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251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081128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УЧАСТНИКИ </a:t>
            </a:r>
            <a:r>
              <a:rPr lang="ru-RU" b="1" i="1" dirty="0" smtClean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МОНИТОРИНГ</a:t>
            </a:r>
            <a:r>
              <a:rPr lang="ru-RU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А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84346" y="2420888"/>
            <a:ext cx="2736304" cy="1130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/>
                <a:latin typeface="Calibri"/>
                <a:ea typeface="Times New Roman"/>
                <a:cs typeface="Times New Roman"/>
              </a:rPr>
              <a:t>Педагогический коллектив ДОУ</a:t>
            </a:r>
            <a:endParaRPr lang="ru-RU" dirty="0">
              <a:solidFill>
                <a:schemeClr val="tx2">
                  <a:lumMod val="75000"/>
                </a:schemeClr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03848" y="3789040"/>
            <a:ext cx="2736304" cy="12024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/>
                <a:latin typeface="Calibri"/>
                <a:ea typeface="Times New Roman"/>
                <a:cs typeface="Times New Roman"/>
              </a:rPr>
              <a:t>Родители</a:t>
            </a:r>
            <a:endParaRPr lang="ru-RU" dirty="0">
              <a:solidFill>
                <a:schemeClr val="tx2">
                  <a:lumMod val="75000"/>
                </a:schemeClr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940152" y="4991472"/>
            <a:ext cx="271460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/>
                <a:latin typeface="Calibri"/>
                <a:ea typeface="Times New Roman"/>
                <a:cs typeface="Times New Roman"/>
              </a:rPr>
              <a:t>Школа</a:t>
            </a:r>
            <a:endParaRPr lang="ru-RU" dirty="0">
              <a:solidFill>
                <a:schemeClr val="tx2">
                  <a:lumMod val="75000"/>
                </a:schemeClr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246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>
                <a:latin typeface="Calibri"/>
                <a:ea typeface="Times New Roman"/>
                <a:cs typeface="Times New Roman"/>
              </a:rPr>
              <a:t> </a:t>
            </a:r>
            <a:endParaRPr lang="ru-RU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Blip>
                <a:blip r:embed="rId2"/>
              </a:buBlip>
              <a:tabLst>
                <a:tab pos="457200" algn="l"/>
                <a:tab pos="1543050" algn="l"/>
              </a:tabLst>
            </a:pPr>
            <a:r>
              <a:rPr lang="ru-RU" sz="4200" b="1" i="1" dirty="0">
                <a:latin typeface="Calibri"/>
                <a:ea typeface="Times New Roman"/>
                <a:cs typeface="Times New Roman"/>
              </a:rPr>
              <a:t>Гностическая  - накопление, обобщение, анализ, структуризация данных о качестве  работы педагогов ДОУ  с родителями, школой и другими организациями;</a:t>
            </a:r>
            <a:endParaRPr lang="ru-RU" sz="42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Blip>
                <a:blip r:embed="rId2"/>
              </a:buBlip>
              <a:tabLst>
                <a:tab pos="457200" algn="l"/>
                <a:tab pos="1543050" algn="l"/>
              </a:tabLst>
            </a:pPr>
            <a:r>
              <a:rPr lang="ru-RU" sz="4200" b="1" i="1" dirty="0">
                <a:latin typeface="Calibri"/>
                <a:ea typeface="Times New Roman"/>
                <a:cs typeface="Times New Roman"/>
              </a:rPr>
              <a:t>Контрольно</a:t>
            </a:r>
            <a:r>
              <a:rPr lang="ru-RU" sz="4200" b="1" dirty="0">
                <a:latin typeface="Calibri"/>
                <a:ea typeface="Times New Roman"/>
                <a:cs typeface="Times New Roman"/>
              </a:rPr>
              <a:t>-</a:t>
            </a:r>
            <a:r>
              <a:rPr lang="ru-RU" sz="4200" b="1" i="1" dirty="0">
                <a:latin typeface="Calibri"/>
                <a:ea typeface="Times New Roman"/>
                <a:cs typeface="Times New Roman"/>
              </a:rPr>
              <a:t>оценочная</a:t>
            </a:r>
            <a:r>
              <a:rPr lang="ru-RU" sz="4200" i="1" dirty="0">
                <a:latin typeface="Calibri"/>
                <a:ea typeface="Times New Roman"/>
                <a:cs typeface="Times New Roman"/>
              </a:rPr>
              <a:t> </a:t>
            </a:r>
            <a:r>
              <a:rPr lang="ru-RU" sz="4200" dirty="0">
                <a:latin typeface="Calibri"/>
                <a:ea typeface="Times New Roman"/>
                <a:cs typeface="Times New Roman"/>
              </a:rPr>
              <a:t>– </a:t>
            </a:r>
            <a:r>
              <a:rPr lang="ru-RU" sz="4200" b="1" i="1" dirty="0">
                <a:latin typeface="Calibri"/>
                <a:ea typeface="Times New Roman"/>
                <a:cs typeface="Times New Roman"/>
              </a:rPr>
              <a:t>выявление и преодоление различного рода проблем, возникающих в области принятия единых целей и задач воспитания дошкольников;</a:t>
            </a:r>
            <a:r>
              <a:rPr lang="ru-RU" sz="4200" b="1" dirty="0">
                <a:latin typeface="Calibri"/>
                <a:ea typeface="Times New Roman"/>
                <a:cs typeface="Times New Roman"/>
              </a:rPr>
              <a:t> </a:t>
            </a:r>
            <a:endParaRPr lang="ru-RU" sz="42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Blip>
                <a:blip r:embed="rId2"/>
              </a:buBlip>
              <a:tabLst>
                <a:tab pos="457200" algn="l"/>
                <a:tab pos="1543050" algn="l"/>
              </a:tabLst>
            </a:pPr>
            <a:r>
              <a:rPr lang="ru-RU" sz="4200" b="1" i="1" dirty="0">
                <a:latin typeface="Calibri"/>
                <a:ea typeface="Times New Roman"/>
                <a:cs typeface="Times New Roman"/>
              </a:rPr>
              <a:t>Коррекционная</a:t>
            </a:r>
            <a:r>
              <a:rPr lang="ru-RU" sz="4200" i="1" dirty="0">
                <a:latin typeface="Calibri"/>
                <a:ea typeface="Times New Roman"/>
                <a:cs typeface="Times New Roman"/>
              </a:rPr>
              <a:t> –</a:t>
            </a:r>
            <a:r>
              <a:rPr lang="ru-RU" sz="4200" b="1" i="1" dirty="0">
                <a:latin typeface="Calibri"/>
                <a:ea typeface="Times New Roman"/>
                <a:cs typeface="Times New Roman"/>
              </a:rPr>
              <a:t> своевременное внесение поправок в процесс качественной работы дошкольного учреждения;</a:t>
            </a:r>
            <a:r>
              <a:rPr lang="ru-RU" sz="4200" b="1" dirty="0">
                <a:latin typeface="Calibri"/>
                <a:ea typeface="Times New Roman"/>
                <a:cs typeface="Times New Roman"/>
              </a:rPr>
              <a:t> </a:t>
            </a:r>
            <a:endParaRPr lang="ru-RU" sz="42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Blip>
                <a:blip r:embed="rId2"/>
              </a:buBlip>
              <a:tabLst>
                <a:tab pos="457200" algn="l"/>
                <a:tab pos="1543050" algn="l"/>
              </a:tabLst>
            </a:pPr>
            <a:r>
              <a:rPr lang="ru-RU" sz="4200" b="1" i="1" dirty="0">
                <a:latin typeface="Calibri"/>
                <a:ea typeface="Times New Roman"/>
                <a:cs typeface="Times New Roman"/>
              </a:rPr>
              <a:t>Координационная </a:t>
            </a:r>
            <a:r>
              <a:rPr lang="ru-RU" sz="4200" i="1" dirty="0">
                <a:latin typeface="Calibri"/>
                <a:ea typeface="Times New Roman"/>
                <a:cs typeface="Times New Roman"/>
              </a:rPr>
              <a:t>– </a:t>
            </a:r>
            <a:r>
              <a:rPr lang="ru-RU" sz="4200" b="1" i="1" dirty="0">
                <a:latin typeface="Calibri"/>
                <a:ea typeface="Times New Roman"/>
                <a:cs typeface="Times New Roman"/>
              </a:rPr>
              <a:t>взаимное ориентирование и согласованность действий при организации </a:t>
            </a:r>
            <a:r>
              <a:rPr lang="ru-RU" sz="4200" b="1" i="1" dirty="0" err="1">
                <a:latin typeface="Calibri"/>
                <a:ea typeface="Times New Roman"/>
                <a:cs typeface="Times New Roman"/>
              </a:rPr>
              <a:t>воспитательно</a:t>
            </a:r>
            <a:r>
              <a:rPr lang="ru-RU" sz="4200" b="1" i="1" dirty="0">
                <a:latin typeface="Calibri"/>
                <a:ea typeface="Times New Roman"/>
                <a:cs typeface="Times New Roman"/>
              </a:rPr>
              <a:t>-образовательного  процесса с  участниками педагогического процесса (воспитателями,  родителями, школой).</a:t>
            </a:r>
            <a:r>
              <a:rPr lang="ru-RU" sz="4200" b="1" dirty="0">
                <a:latin typeface="Calibri"/>
                <a:ea typeface="Times New Roman"/>
                <a:cs typeface="Times New Roman"/>
              </a:rPr>
              <a:t> </a:t>
            </a:r>
            <a:endParaRPr lang="ru-RU" sz="4200" dirty="0"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ФУНКЦИИ МОНИТОРИНГА</a:t>
            </a:r>
            <a:r>
              <a:rPr lang="ru-RU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2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i="1" dirty="0">
                <a:latin typeface="Calibri"/>
                <a:ea typeface="Times New Roman"/>
                <a:cs typeface="Times New Roman"/>
              </a:rPr>
              <a:t>Принцип непрерывности - </a:t>
            </a:r>
            <a:r>
              <a:rPr lang="ru-RU" sz="3200" dirty="0">
                <a:latin typeface="Calibri"/>
                <a:ea typeface="Times New Roman"/>
                <a:cs typeface="Times New Roman"/>
              </a:rPr>
              <a:t> </a:t>
            </a:r>
            <a:r>
              <a:rPr lang="ru-RU" sz="3200" b="1" i="1" dirty="0">
                <a:latin typeface="Calibri"/>
                <a:ea typeface="Times New Roman"/>
                <a:cs typeface="Times New Roman"/>
              </a:rPr>
              <a:t>проводить  мониторинг согласно утвержденному плану, обязателен учёт того, что уже было сделано ранее  и что предстоит сделать  в рамках проводимой  работы;</a:t>
            </a:r>
            <a:br>
              <a:rPr lang="ru-RU" sz="3200" b="1" i="1" dirty="0">
                <a:latin typeface="Calibri"/>
                <a:ea typeface="Times New Roman"/>
                <a:cs typeface="Times New Roman"/>
              </a:rPr>
            </a:b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252728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43050" algn="l"/>
              </a:tabLst>
            </a:pPr>
            <a:r>
              <a:rPr lang="ru-RU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ПРИНЦИПЫ</a:t>
            </a:r>
            <a:r>
              <a:rPr lang="ru-RU" b="1" i="1" dirty="0">
                <a:latin typeface="Calibri"/>
                <a:ea typeface="Times New Roman"/>
                <a:cs typeface="Times New Roman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МОНИТОРИНГА</a:t>
            </a:r>
            <a:r>
              <a:rPr lang="ru-RU" dirty="0">
                <a:latin typeface="Calibri"/>
                <a:ea typeface="Times New Roman"/>
                <a:cs typeface="Times New Roman"/>
              </a:rPr>
              <a:t/>
            </a:r>
            <a:br>
              <a:rPr lang="ru-RU" dirty="0">
                <a:latin typeface="Calibri"/>
                <a:ea typeface="Times New Roman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341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pPr marL="0" lvl="0" indent="0">
              <a:buClr>
                <a:srgbClr val="31B6FD"/>
              </a:buClr>
              <a:buNone/>
            </a:pPr>
            <a:r>
              <a:rPr lang="ru-RU" sz="4000" b="1" i="1" dirty="0" smtClean="0">
                <a:solidFill>
                  <a:srgbClr val="073E87"/>
                </a:solidFill>
                <a:latin typeface="Calibri"/>
                <a:ea typeface="Times New Roman"/>
                <a:cs typeface="Times New Roman"/>
              </a:rPr>
              <a:t>     Принцип </a:t>
            </a:r>
            <a:r>
              <a:rPr lang="ru-RU" sz="4000" b="1" i="1" dirty="0">
                <a:solidFill>
                  <a:srgbClr val="073E87"/>
                </a:solidFill>
                <a:latin typeface="Calibri"/>
                <a:ea typeface="Times New Roman"/>
                <a:cs typeface="Times New Roman"/>
              </a:rPr>
              <a:t>научности -  применение системы научных форм, методов и средств получения педагогической информации;</a:t>
            </a:r>
            <a:br>
              <a:rPr lang="ru-RU" sz="4000" b="1" i="1" dirty="0">
                <a:solidFill>
                  <a:srgbClr val="073E87"/>
                </a:solidFill>
                <a:latin typeface="Calibri"/>
                <a:ea typeface="Times New Roman"/>
                <a:cs typeface="Times New Roman"/>
              </a:rPr>
            </a:br>
            <a:endParaRPr lang="ru-RU" sz="4000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2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708920"/>
            <a:ext cx="7408333" cy="345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>
                <a:latin typeface="Calibri"/>
                <a:ea typeface="Times New Roman"/>
                <a:cs typeface="Times New Roman"/>
              </a:rPr>
              <a:t> </a:t>
            </a:r>
            <a:r>
              <a:rPr lang="ru-RU" sz="2800" b="1" i="1" dirty="0">
                <a:latin typeface="Calibri"/>
                <a:ea typeface="Times New Roman"/>
                <a:cs typeface="Times New Roman"/>
              </a:rPr>
              <a:t>Принцип диагностика - прогностической направленности – получение  информации, которая позволит не только узнать, распознать и понять отслеживаемые процессы, но и создаст условия для самоанализа своей  деятельности всеми субъектами процесса ;</a:t>
            </a:r>
            <a:br>
              <a:rPr lang="ru-RU" sz="2800" b="1" i="1" dirty="0">
                <a:latin typeface="Calibri"/>
                <a:ea typeface="Times New Roman"/>
                <a:cs typeface="Times New Roman"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1769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258</TotalTime>
  <Words>844</Words>
  <Application>Microsoft Office PowerPoint</Application>
  <PresentationFormat>Экран (4:3)</PresentationFormat>
  <Paragraphs>133</Paragraphs>
  <Slides>19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Волна</vt:lpstr>
      <vt:lpstr> </vt:lpstr>
      <vt:lpstr>Презентация PowerPoint</vt:lpstr>
      <vt:lpstr>ЦЕЛЬ МОНИТОРИНГА :                   </vt:lpstr>
      <vt:lpstr>                                                        ЗАДАЧИ МОНИТОРИНГА </vt:lpstr>
      <vt:lpstr>УЧАСТНИКИ МОНИТОРИНГА</vt:lpstr>
      <vt:lpstr>ФУНКЦИИ МОНИТОРИНГА </vt:lpstr>
      <vt:lpstr>ПРИНЦИПЫ МОНИТОРИНГА </vt:lpstr>
      <vt:lpstr>Презентация PowerPoint</vt:lpstr>
      <vt:lpstr>Презентация PowerPoint</vt:lpstr>
      <vt:lpstr>Презентация PowerPoint</vt:lpstr>
      <vt:lpstr> ИНФОРМАЦИОННЫЙ ФОНД МАНИТОРИНГА </vt:lpstr>
      <vt:lpstr>                                                                       ЭТАПЫ МОНИТОРИНГА</vt:lpstr>
      <vt:lpstr> ИНФОРМАЦИОННО _  МЕТОДИЧЕСКОЕ ОБЕСПЕЧЕНИЕ МОНИТОРИНГА ВКЛЮЧАЕТ: </vt:lpstr>
      <vt:lpstr> КРИТЕРИИ И ПОКАЗАТЕЛИ УДОВЛЕТВОРЁННОСТИ РОДИТЕЛЕЙ  И ШКОЛЫ КАЧЕСТВОМ ОБРАЗОВАТЕЛЬНЫХ УСЛУГ В ДОУ </vt:lpstr>
      <vt:lpstr>Презентация PowerPoint</vt:lpstr>
      <vt:lpstr>Презентация PowerPoint</vt:lpstr>
      <vt:lpstr>Проблема мониторинга </vt:lpstr>
      <vt:lpstr> Критерии и показатели оценки качества дошкольного образования на уровне дошкольного образовательного учреждения.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д.с. Ромашка</dc:creator>
  <cp:lastModifiedBy>Дом</cp:lastModifiedBy>
  <cp:revision>21</cp:revision>
  <dcterms:created xsi:type="dcterms:W3CDTF">2013-11-20T04:10:04Z</dcterms:created>
  <dcterms:modified xsi:type="dcterms:W3CDTF">2013-12-05T15:52:17Z</dcterms:modified>
</cp:coreProperties>
</file>